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5" r:id="rId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07148EB-F108-F797-0D61-ED96C0CF9D00}" name="Erica Melloni" initials="EM" userId="Erica Melloni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4D93"/>
    <a:srgbClr val="191A33"/>
    <a:srgbClr val="E9EEF1"/>
    <a:srgbClr val="1B5399"/>
    <a:srgbClr val="1616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57A325-618A-4771-86BD-996B6ADE5761}" v="2" dt="2023-09-22T11:53:11.447"/>
    <p1510:client id="{53714620-36CF-4DC5-9861-45C204757970}" v="608" dt="2023-09-22T11:43:31.0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8/10/relationships/authors" Target="author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E28E9FF-3A15-064F-3AC5-66D831F20B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1B36D50-E59D-FDAB-494D-2879F21CDC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A55C0BF-99EB-699D-67B9-4B991A881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2739-6C52-4168-BC44-2A82005A22A2}" type="datetimeFigureOut">
              <a:rPr lang="it-IT" smtClean="0"/>
              <a:t>26/09/2023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A21D211-D5DD-2EFF-7BE8-F27265674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DD59E1B-3F08-CCBE-242A-8B9B9B0AB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0305-A4B0-4D2B-BED0-7B7F5422EB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8101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A794649-B55F-DBFE-98EE-081E63A96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B0FC149-C085-ADB0-3338-4C3DE9351F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1E70038-DC86-8D39-BCC3-424F1C9EB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2739-6C52-4168-BC44-2A82005A22A2}" type="datetimeFigureOut">
              <a:rPr lang="it-IT" smtClean="0"/>
              <a:t>26/09/2023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D3DF0B8-FBC0-304B-8B2E-47F9D17F2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B2BB3F1-DE0D-3FD1-F2A8-759D5C8A3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0305-A4B0-4D2B-BED0-7B7F5422EB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1774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93FAB114-F753-CF95-A5C2-0479D871F7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3CA1488-B06A-D2C1-E6AF-69D32FFCB7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8D607AE-71C2-D50E-CDA0-A6F76B89C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2739-6C52-4168-BC44-2A82005A22A2}" type="datetimeFigureOut">
              <a:rPr lang="it-IT" smtClean="0"/>
              <a:t>26/09/2023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221F627-86DF-20ED-4652-432EA5E83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089B9E4-8BE3-D117-B054-7F30F9899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0305-A4B0-4D2B-BED0-7B7F5422EB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8352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CC62E47-CCA6-7D20-1BCA-A1A8C172E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B408BBA-F95E-7ADC-FCAE-2269D58604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A91CEC9-5EF4-3320-CA5B-475044B3F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2739-6C52-4168-BC44-2A82005A22A2}" type="datetimeFigureOut">
              <a:rPr lang="it-IT" smtClean="0"/>
              <a:t>26/09/2023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C929607-66F6-C90B-A457-07C2E3FFC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0E8355A-9AFE-F97F-46BD-219E307F4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0305-A4B0-4D2B-BED0-7B7F5422EB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1293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0125CE-1911-69ED-52C8-663E38382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527E344-2E27-898C-4A37-2188078045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4088A16-B99F-B253-3CFC-93D129EDE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2739-6C52-4168-BC44-2A82005A22A2}" type="datetimeFigureOut">
              <a:rPr lang="it-IT" smtClean="0"/>
              <a:t>26/09/2023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F46B03A-AE1E-F260-52A8-0596A20D0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4C8649-6369-9AFE-0A00-8632378C4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0305-A4B0-4D2B-BED0-7B7F5422EB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7606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0B3443-6678-9CD4-FA45-547F603EE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78708B5-BDBE-5A2F-8B65-CE86B01C1D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B307B60-5996-3AA7-E9A8-EEB60BA08B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371F0F4-B065-44AC-01EA-059A62EBB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2739-6C52-4168-BC44-2A82005A22A2}" type="datetimeFigureOut">
              <a:rPr lang="it-IT" smtClean="0"/>
              <a:t>26/09/2023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1EC7542-7B5F-C352-36DD-1B7971E3C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4F90B59-F65D-4065-9F58-7B93019BD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0305-A4B0-4D2B-BED0-7B7F5422EB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7252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41D3C18-D219-94F1-6C9B-7243D7615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69E3784-DEA9-3CB5-7654-9081566949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46D5C66-E60D-2A47-0662-03B1B22000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76E437B-3730-79A5-3394-E179B135BD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971B764-BEED-AE01-9695-43705762EE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4F060CA-FB07-86B4-BF96-4AEFE5BB8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2739-6C52-4168-BC44-2A82005A22A2}" type="datetimeFigureOut">
              <a:rPr lang="it-IT" smtClean="0"/>
              <a:t>26/09/2023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76065610-97E2-D144-E55D-52A984A3B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A1CA012-0E28-7D68-DC1B-8563AB617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0305-A4B0-4D2B-BED0-7B7F5422EB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1124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F3ABB71-50BF-425D-5F39-1557752C9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2E96EE5-771E-63EC-09E3-EA53E4189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2739-6C52-4168-BC44-2A82005A22A2}" type="datetimeFigureOut">
              <a:rPr lang="it-IT" smtClean="0"/>
              <a:t>26/09/2023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6F5A69E-C35D-4C3D-7478-D85F46ECF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CEC32AD-9C58-9C41-9019-19F2C5EC1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0305-A4B0-4D2B-BED0-7B7F5422EB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1768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39BC8C94-DD41-1D45-64B7-F4C764C9E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2739-6C52-4168-BC44-2A82005A22A2}" type="datetimeFigureOut">
              <a:rPr lang="it-IT" smtClean="0"/>
              <a:t>26/09/2023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C7FE8E3-AB1E-A011-2923-31D3ACB0C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0A307C5-B7A3-99CC-15D7-9FD7EA534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0305-A4B0-4D2B-BED0-7B7F5422EB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6925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427C49-260A-9476-B279-D7DD12F8A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D545FA-F2B1-7C1E-4A42-1777E4F50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425EC66-AB65-C055-3B7B-F72BA039EE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DCEE95D-0D92-CEF4-9EF1-5E0976F69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2739-6C52-4168-BC44-2A82005A22A2}" type="datetimeFigureOut">
              <a:rPr lang="it-IT" smtClean="0"/>
              <a:t>26/09/2023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680FD7C-AA95-8DD1-88D8-6BB3985B6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61DDE8-1C23-2604-C10C-9CE066DBA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0305-A4B0-4D2B-BED0-7B7F5422EB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1884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83961E-2CAF-5A43-346A-C9728FAB1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F59C7F8-783B-87FC-CAF8-4F89AF759F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38E37B9-22C1-BD71-DAAE-76B45BF0BF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19987BB-C969-3B08-695A-DE6043108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2739-6C52-4168-BC44-2A82005A22A2}" type="datetimeFigureOut">
              <a:rPr lang="it-IT" smtClean="0"/>
              <a:t>26/09/2023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ABA0C9D-9B51-DA53-5353-932CA4AF4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F63A250-3BFB-8BC0-ECBC-B1FAF49C8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0305-A4B0-4D2B-BED0-7B7F5422EB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7764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94182628-CB05-06CB-6F75-58DE259E7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165828-E620-273A-27B5-61DC923C83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242B0E6-190A-BF24-EE43-AD1A296D1C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F2739-6C52-4168-BC44-2A82005A22A2}" type="datetimeFigureOut">
              <a:rPr lang="it-IT" smtClean="0"/>
              <a:t>26/09/2023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F613E81-734E-8E05-E2C6-9CBE4E0032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E3B9DE6-45E6-C4FA-6EE8-452857EC6F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C0305-A4B0-4D2B-BED0-7B7F5422EB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9899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Immagine 5" descr="Immagine che contiene testo, schermata, Carattere, software">
            <a:extLst>
              <a:ext uri="{FF2B5EF4-FFF2-40B4-BE49-F238E27FC236}">
                <a16:creationId xmlns:a16="http://schemas.microsoft.com/office/drawing/2014/main" id="{6D402467-B5CD-E19E-1B58-AC54FDC3EE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4" name="AutoShape 2">
            <a:extLst>
              <a:ext uri="{FF2B5EF4-FFF2-40B4-BE49-F238E27FC236}">
                <a16:creationId xmlns:a16="http://schemas.microsoft.com/office/drawing/2014/main" id="{0B9FD422-D87C-6067-A0DC-4F6DE065A8B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7627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9000">
              <a:srgbClr val="16162E"/>
            </a:gs>
            <a:gs pos="0">
              <a:srgbClr val="1B53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056606DB-82D9-3CA9-A8CE-A3C7F39458FF}"/>
              </a:ext>
            </a:extLst>
          </p:cNvPr>
          <p:cNvSpPr txBox="1"/>
          <p:nvPr/>
        </p:nvSpPr>
        <p:spPr>
          <a:xfrm>
            <a:off x="3445144" y="5285068"/>
            <a:ext cx="5301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  <a:latin typeface="Avenir Next LT Pro" panose="020B0504020202020204" pitchFamily="34" charset="0"/>
              </a:rPr>
              <a:t>UNIVERSITÀ DI GENOVA</a:t>
            </a:r>
          </a:p>
          <a:p>
            <a:pPr algn="ctr"/>
            <a:r>
              <a:rPr lang="it-IT" dirty="0">
                <a:solidFill>
                  <a:schemeClr val="bg1"/>
                </a:solidFill>
                <a:latin typeface="Avenir Next LT Pro" panose="020B0504020202020204" pitchFamily="34" charset="0"/>
              </a:rPr>
              <a:t>Dipartimento di scienze politiche e internazionali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BA4A1FD9-55E2-CC26-EA16-DD3E60F7CC47}"/>
              </a:ext>
            </a:extLst>
          </p:cNvPr>
          <p:cNvSpPr txBox="1"/>
          <p:nvPr/>
        </p:nvSpPr>
        <p:spPr>
          <a:xfrm>
            <a:off x="2969233" y="3972580"/>
            <a:ext cx="62535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28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  <a:p>
            <a:pPr algn="ctr"/>
            <a:r>
              <a:rPr lang="it-IT" sz="2800" dirty="0">
                <a:solidFill>
                  <a:schemeClr val="bg1"/>
                </a:solidFill>
                <a:latin typeface="Avenir Next LT Pro" panose="020B0504020202020204" pitchFamily="34" charset="0"/>
              </a:rPr>
              <a:t>Marco Di Giulio</a:t>
            </a:r>
            <a:endParaRPr lang="it-IT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2A7D821-3CC8-3BB9-74A1-9A8929BC52C9}"/>
              </a:ext>
            </a:extLst>
          </p:cNvPr>
          <p:cNvSpPr txBox="1"/>
          <p:nvPr/>
        </p:nvSpPr>
        <p:spPr>
          <a:xfrm>
            <a:off x="2823774" y="1418035"/>
            <a:ext cx="673873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>
                <a:solidFill>
                  <a:schemeClr val="bg1"/>
                </a:solidFill>
                <a:latin typeface="Avenir Next LT Pro" panose="020B0504020202020204" pitchFamily="34" charset="0"/>
              </a:rPr>
              <a:t>Questionario agli Addetti all’Ufficio per il Processo e </a:t>
            </a:r>
          </a:p>
          <a:p>
            <a:pPr algn="ctr"/>
            <a:r>
              <a:rPr lang="it-IT" sz="4000" dirty="0">
                <a:solidFill>
                  <a:schemeClr val="bg1"/>
                </a:solidFill>
                <a:latin typeface="Avenir Next LT Pro" panose="020B0504020202020204" pitchFamily="34" charset="0"/>
              </a:rPr>
              <a:t>Bilancio Sociale Tribunale di Savona</a:t>
            </a:r>
          </a:p>
        </p:txBody>
      </p:sp>
    </p:spTree>
    <p:extLst>
      <p:ext uri="{BB962C8B-B14F-4D97-AF65-F5344CB8AC3E}">
        <p14:creationId xmlns:p14="http://schemas.microsoft.com/office/powerpoint/2010/main" val="3539948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46C3D736-5775-05E0-C16A-E6B18081DA06}"/>
              </a:ext>
            </a:extLst>
          </p:cNvPr>
          <p:cNvSpPr/>
          <p:nvPr/>
        </p:nvSpPr>
        <p:spPr>
          <a:xfrm>
            <a:off x="0" y="0"/>
            <a:ext cx="2154477" cy="6858000"/>
          </a:xfrm>
          <a:prstGeom prst="rect">
            <a:avLst/>
          </a:prstGeom>
          <a:gradFill>
            <a:gsLst>
              <a:gs pos="96000">
                <a:srgbClr val="191A33"/>
              </a:gs>
              <a:gs pos="22000">
                <a:srgbClr val="1A4D9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89F7136-D2EA-B627-C12C-F5E7108CC44D}"/>
              </a:ext>
            </a:extLst>
          </p:cNvPr>
          <p:cNvSpPr txBox="1"/>
          <p:nvPr/>
        </p:nvSpPr>
        <p:spPr>
          <a:xfrm>
            <a:off x="2623038" y="1446803"/>
            <a:ext cx="69459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schemeClr val="tx2">
                    <a:lumMod val="50000"/>
                  </a:schemeClr>
                </a:solidFill>
                <a:latin typeface="Avenir Next LT Pro" panose="020B0504020202020204" pitchFamily="34" charset="0"/>
              </a:rPr>
              <a:t>Risultati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2EDA45A-E931-995C-0223-19ED140E9761}"/>
              </a:ext>
            </a:extLst>
          </p:cNvPr>
          <p:cNvSpPr txBox="1"/>
          <p:nvPr/>
        </p:nvSpPr>
        <p:spPr>
          <a:xfrm>
            <a:off x="3169328" y="2707689"/>
            <a:ext cx="828997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chemeClr val="tx2">
                    <a:lumMod val="50000"/>
                  </a:schemeClr>
                </a:solidFill>
                <a:latin typeface="Avenir Next LT Pro" panose="020B0504020202020204" pitchFamily="34" charset="0"/>
              </a:rPr>
              <a:t>Questionario agli Addetti all’Ufficio per il Processo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2">
                    <a:lumMod val="50000"/>
                  </a:schemeClr>
                </a:solidFill>
                <a:latin typeface="Avenir Next LT Pro" panose="020B0504020202020204" pitchFamily="34" charset="0"/>
              </a:rPr>
              <a:t>Parte di un progetto coordinato da Politecnico di Milano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2">
                    <a:lumMod val="50000"/>
                  </a:schemeClr>
                </a:solidFill>
                <a:latin typeface="Avenir Next LT Pro" panose="020B0504020202020204" pitchFamily="34" charset="0"/>
              </a:rPr>
              <a:t>Unico ufficio fuori dalla Regione Lombardia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2">
                  <a:lumMod val="50000"/>
                </a:schemeClr>
              </a:solidFill>
              <a:latin typeface="Avenir Next LT Pro" panose="020B05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chemeClr val="tx2">
                    <a:lumMod val="50000"/>
                  </a:schemeClr>
                </a:solidFill>
                <a:latin typeface="Avenir Next LT Pro" panose="020B0504020202020204" pitchFamily="34" charset="0"/>
              </a:rPr>
              <a:t>Bilancio sociale del Tribunale di Savona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2">
                    <a:lumMod val="50000"/>
                  </a:schemeClr>
                </a:solidFill>
                <a:latin typeface="Avenir Next LT Pro" panose="020B0504020202020204" pitchFamily="34" charset="0"/>
              </a:rPr>
              <a:t>Esigenza da parte del committente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2">
                    <a:lumMod val="50000"/>
                  </a:schemeClr>
                </a:solidFill>
                <a:latin typeface="Avenir Next LT Pro" panose="020B0504020202020204" pitchFamily="34" charset="0"/>
              </a:rPr>
              <a:t>Verrà rilasciato a fine 2023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2">
                    <a:lumMod val="50000"/>
                  </a:schemeClr>
                </a:solidFill>
                <a:latin typeface="Avenir Next LT Pro" panose="020B0504020202020204" pitchFamily="34" charset="0"/>
              </a:rPr>
              <a:t>Cadenza annuale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2">
                    <a:lumMod val="50000"/>
                  </a:schemeClr>
                </a:solidFill>
                <a:latin typeface="Avenir Next LT Pro" panose="020B0504020202020204" pitchFamily="34" charset="0"/>
              </a:rPr>
              <a:t>Potenzialmente un rapporto stabile fra Ufficio e Università</a:t>
            </a:r>
          </a:p>
        </p:txBody>
      </p:sp>
    </p:spTree>
    <p:extLst>
      <p:ext uri="{BB962C8B-B14F-4D97-AF65-F5344CB8AC3E}">
        <p14:creationId xmlns:p14="http://schemas.microsoft.com/office/powerpoint/2010/main" val="4066873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9000">
              <a:srgbClr val="16162E"/>
            </a:gs>
            <a:gs pos="0">
              <a:srgbClr val="1B53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056606DB-82D9-3CA9-A8CE-A3C7F39458FF}"/>
              </a:ext>
            </a:extLst>
          </p:cNvPr>
          <p:cNvSpPr txBox="1"/>
          <p:nvPr/>
        </p:nvSpPr>
        <p:spPr>
          <a:xfrm>
            <a:off x="3104443" y="4014983"/>
            <a:ext cx="59831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>
                <a:solidFill>
                  <a:schemeClr val="bg1"/>
                </a:solidFill>
                <a:latin typeface="Avenir Next LT Pro" panose="020B0504020202020204" pitchFamily="34" charset="0"/>
              </a:rPr>
              <a:t>GRAZIE PER L’ATTENZIONE</a:t>
            </a:r>
          </a:p>
        </p:txBody>
      </p:sp>
    </p:spTree>
    <p:extLst>
      <p:ext uri="{BB962C8B-B14F-4D97-AF65-F5344CB8AC3E}">
        <p14:creationId xmlns:p14="http://schemas.microsoft.com/office/powerpoint/2010/main" val="20097905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77</Words>
  <Application>Microsoft Office PowerPoint</Application>
  <PresentationFormat>Widescreen</PresentationFormat>
  <Paragraphs>17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Avenir Next LT Pro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Alessandra Thi Mandelli</dc:creator>
  <cp:lastModifiedBy>Marco Di Giulio</cp:lastModifiedBy>
  <cp:revision>6</cp:revision>
  <dcterms:created xsi:type="dcterms:W3CDTF">2023-09-22T10:24:38Z</dcterms:created>
  <dcterms:modified xsi:type="dcterms:W3CDTF">2023-09-26T13:00:36Z</dcterms:modified>
</cp:coreProperties>
</file>